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8288000" cy="10287000"/>
  <p:notesSz cx="6858000" cy="9144000"/>
  <p:embeddedFontLst>
    <p:embeddedFont>
      <p:font typeface="Arimo" panose="020B0604020202020204" charset="0"/>
      <p:regular r:id="rId26"/>
    </p:embeddedFont>
    <p:embeddedFont>
      <p:font typeface="Asap Bold" panose="020B0604020202020204" charset="0"/>
      <p:regular r:id="rId27"/>
    </p:embeddedFont>
    <p:embeddedFont>
      <p:font typeface="Barlow Medium" panose="00000600000000000000" pitchFamily="2" charset="0"/>
      <p:regular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16.02.2026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75E7F-55D3-9585-6E47-0A99751F1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D5D6F9-35E2-384C-8231-DF94B6AA4D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643B5-77D8-68E2-CD11-C5119CF8AD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E32BE2A-6302-220F-BEF9-6E43AB860B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9D5854F-8B8B-D8EF-7197-4984E4AB4A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53BD8-0A8F-43C8-1B3F-6BF43173A6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A2019B-CD95-E99D-3173-6F05B4DC6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222916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0.svg"/><Relationship Id="rId4" Type="http://schemas.openxmlformats.org/officeDocument/2006/relationships/image" Target="../media/image2.sv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2.svg"/><Relationship Id="rId9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10" Type="http://schemas.openxmlformats.org/officeDocument/2006/relationships/image" Target="../media/image49.svg"/><Relationship Id="rId4" Type="http://schemas.openxmlformats.org/officeDocument/2006/relationships/image" Target="../media/image2.sv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2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2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695862" y="-674382"/>
            <a:ext cx="23896912" cy="13268266"/>
          </a:xfrm>
          <a:custGeom>
            <a:avLst/>
            <a:gdLst/>
            <a:ahLst/>
            <a:cxnLst/>
            <a:rect l="l" t="t" r="r" b="b"/>
            <a:pathLst>
              <a:path w="23896912" h="13268266">
                <a:moveTo>
                  <a:pt x="0" y="0"/>
                </a:moveTo>
                <a:lnTo>
                  <a:pt x="23896912" y="0"/>
                </a:lnTo>
                <a:lnTo>
                  <a:pt x="23896912" y="13268266"/>
                </a:lnTo>
                <a:lnTo>
                  <a:pt x="0" y="132682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872425" y="3092651"/>
            <a:ext cx="12543150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Variation of Parameters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72475" y="6176451"/>
            <a:ext cx="12543150" cy="536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6"/>
              </a:lnSpc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Differential Equations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7482" y="491980"/>
            <a:ext cx="10716204" cy="10230638"/>
          </a:xfrm>
          <a:custGeom>
            <a:avLst/>
            <a:gdLst/>
            <a:ahLst/>
            <a:cxnLst/>
            <a:rect l="l" t="t" r="r" b="b"/>
            <a:pathLst>
              <a:path w="10716204" h="10230638">
                <a:moveTo>
                  <a:pt x="0" y="0"/>
                </a:moveTo>
                <a:lnTo>
                  <a:pt x="10716204" y="0"/>
                </a:lnTo>
                <a:lnTo>
                  <a:pt x="10716204" y="10230638"/>
                </a:lnTo>
                <a:lnTo>
                  <a:pt x="0" y="10230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10125" y="4219575"/>
            <a:ext cx="1286775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The Wronskian</a:t>
            </a:r>
          </a:p>
        </p:txBody>
      </p:sp>
      <p:sp>
        <p:nvSpPr>
          <p:cNvPr id="5" name="Freeform 5"/>
          <p:cNvSpPr/>
          <p:nvPr/>
        </p:nvSpPr>
        <p:spPr>
          <a:xfrm>
            <a:off x="-2752776" y="-1004270"/>
            <a:ext cx="6299522" cy="4256476"/>
          </a:xfrm>
          <a:custGeom>
            <a:avLst/>
            <a:gdLst/>
            <a:ahLst/>
            <a:cxnLst/>
            <a:rect l="l" t="t" r="r" b="b"/>
            <a:pathLst>
              <a:path w="6299522" h="4256476">
                <a:moveTo>
                  <a:pt x="0" y="0"/>
                </a:moveTo>
                <a:lnTo>
                  <a:pt x="6299522" y="0"/>
                </a:lnTo>
                <a:lnTo>
                  <a:pt x="6299522" y="4256476"/>
                </a:lnTo>
                <a:lnTo>
                  <a:pt x="0" y="4256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486058" y="492000"/>
            <a:ext cx="7585140" cy="10813868"/>
          </a:xfrm>
          <a:custGeom>
            <a:avLst/>
            <a:gdLst/>
            <a:ahLst/>
            <a:cxnLst/>
            <a:rect l="l" t="t" r="r" b="b"/>
            <a:pathLst>
              <a:path w="7585140" h="10813868">
                <a:moveTo>
                  <a:pt x="0" y="0"/>
                </a:moveTo>
                <a:lnTo>
                  <a:pt x="7585140" y="0"/>
                </a:lnTo>
                <a:lnTo>
                  <a:pt x="7585140" y="10813868"/>
                </a:lnTo>
                <a:lnTo>
                  <a:pt x="0" y="10813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602242" y="-533354"/>
            <a:ext cx="16193882" cy="11649630"/>
          </a:xfrm>
          <a:custGeom>
            <a:avLst/>
            <a:gdLst/>
            <a:ahLst/>
            <a:cxnLst/>
            <a:rect l="l" t="t" r="r" b="b"/>
            <a:pathLst>
              <a:path w="16193882" h="11649630">
                <a:moveTo>
                  <a:pt x="0" y="0"/>
                </a:moveTo>
                <a:lnTo>
                  <a:pt x="16193882" y="0"/>
                </a:lnTo>
                <a:lnTo>
                  <a:pt x="16193882" y="11649630"/>
                </a:lnTo>
                <a:lnTo>
                  <a:pt x="0" y="11649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4"/>
              <p:cNvSpPr txBox="1"/>
              <p:nvPr/>
            </p:nvSpPr>
            <p:spPr>
              <a:xfrm>
                <a:off x="2544225" y="3449986"/>
                <a:ext cx="13199550" cy="306071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4000" b="1" dirty="0"/>
                  <a:t>For two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r-PK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ur-PK" sz="32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ur-PK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r-PK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40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r-PK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sz="32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ur-PK" sz="32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ur-PK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r-PK" sz="3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ur-PK" sz="4000" b="1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r-PK" sz="3200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ur-PK" sz="3200" b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ur-PK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Sup>
                        <m:sSubSup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r-PK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ur-PK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ur-PK" sz="3200" b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ur-PK" sz="3200" b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ur-PK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Sup>
                        <m:sSubSup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r-PK" sz="3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ur-PK" sz="32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ur-PK" sz="3200" b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ur-PK" sz="4000" b="1" dirty="0"/>
              </a:p>
              <a:p>
                <a:pPr algn="ctr"/>
                <a:r>
                  <a:rPr lang="ur-PK" sz="4000" b="1" dirty="0"/>
                  <a:t>• </a:t>
                </a:r>
                <a:r>
                  <a:rPr lang="en-US" sz="4000" b="1" dirty="0"/>
                  <a:t>It is a determinant</a:t>
                </a:r>
                <a:br>
                  <a:rPr lang="en-US" sz="4000" b="1" dirty="0"/>
                </a:br>
                <a:r>
                  <a:rPr lang="en-US" sz="4000" b="1" dirty="0"/>
                  <a:t>• It checks linear independence</a:t>
                </a:r>
                <a:br>
                  <a:rPr lang="en-US" sz="4000" b="1" dirty="0"/>
                </a:br>
                <a:r>
                  <a:rPr lang="en-US" sz="4000" b="1" dirty="0"/>
                  <a:t>• Used in Variation of Parameters</a:t>
                </a:r>
              </a:p>
            </p:txBody>
          </p:sp>
        </mc:Choice>
        <mc:Fallback xmlns="">
          <p:sp>
            <p:nvSpPr>
              <p:cNvPr id="4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225" y="3449986"/>
                <a:ext cx="13199550" cy="3060710"/>
              </a:xfrm>
              <a:prstGeom prst="rect">
                <a:avLst/>
              </a:prstGeom>
              <a:blipFill>
                <a:blip r:embed="rId7"/>
                <a:stretch>
                  <a:fillRect t="-5578" b="-8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5"/>
          <p:cNvSpPr txBox="1"/>
          <p:nvPr/>
        </p:nvSpPr>
        <p:spPr>
          <a:xfrm>
            <a:off x="3857025" y="1602101"/>
            <a:ext cx="105739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Defining the Wronskian</a:t>
            </a:r>
          </a:p>
        </p:txBody>
      </p:sp>
      <p:sp>
        <p:nvSpPr>
          <p:cNvPr id="6" name="Freeform 6"/>
          <p:cNvSpPr/>
          <p:nvPr/>
        </p:nvSpPr>
        <p:spPr>
          <a:xfrm>
            <a:off x="-2079412" y="-2777484"/>
            <a:ext cx="5418912" cy="12477352"/>
          </a:xfrm>
          <a:custGeom>
            <a:avLst/>
            <a:gdLst/>
            <a:ahLst/>
            <a:cxnLst/>
            <a:rect l="l" t="t" r="r" b="b"/>
            <a:pathLst>
              <a:path w="5418912" h="12477352">
                <a:moveTo>
                  <a:pt x="0" y="0"/>
                </a:moveTo>
                <a:lnTo>
                  <a:pt x="5418912" y="0"/>
                </a:lnTo>
                <a:lnTo>
                  <a:pt x="5418912" y="12477352"/>
                </a:lnTo>
                <a:lnTo>
                  <a:pt x="0" y="124773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75546" y="172224"/>
            <a:ext cx="25040170" cy="11285834"/>
          </a:xfrm>
          <a:custGeom>
            <a:avLst/>
            <a:gdLst/>
            <a:ahLst/>
            <a:cxnLst/>
            <a:rect l="l" t="t" r="r" b="b"/>
            <a:pathLst>
              <a:path w="25040170" h="11285834">
                <a:moveTo>
                  <a:pt x="0" y="0"/>
                </a:moveTo>
                <a:lnTo>
                  <a:pt x="25040170" y="0"/>
                </a:lnTo>
                <a:lnTo>
                  <a:pt x="25040170" y="11285834"/>
                </a:lnTo>
                <a:lnTo>
                  <a:pt x="0" y="11285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600" b="1" dirty="0"/>
              <a:t>Why Is Wronskian Needed?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3072907" y="2435066"/>
                <a:ext cx="12142186" cy="443198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3600" b="1" dirty="0"/>
                  <a:t>To use Variation of Parameters:</a:t>
                </a:r>
              </a:p>
              <a:p>
                <a:pPr algn="ctr"/>
                <a:r>
                  <a:rPr lang="en-US" sz="3600" b="1" dirty="0"/>
                  <a:t>First solve the homogeneous equation</a:t>
                </a:r>
              </a:p>
              <a:p>
                <a:pPr algn="ctr"/>
                <a:r>
                  <a:rPr lang="en-US" sz="3600" b="1" dirty="0"/>
                  <a:t>Get two solutions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r-PK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ur-PK" sz="32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ur-PK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r-PK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36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ur-PK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ur-PK" sz="32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ur-PK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ur-PK" sz="3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ur-PK" sz="3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ur-PK" sz="3600" b="1" dirty="0"/>
              </a:p>
              <a:p>
                <a:pPr algn="ctr"/>
                <a:r>
                  <a:rPr lang="en-US" sz="3600" b="1" dirty="0"/>
                  <a:t>These two solutions must be independent.</a:t>
                </a:r>
              </a:p>
              <a:p>
                <a:pPr algn="ctr"/>
                <a:r>
                  <a:rPr lang="en-US" sz="3600" b="1" dirty="0"/>
                  <a:t>Wronskian tells us:</a:t>
                </a:r>
              </a:p>
              <a:p>
                <a:pPr algn="ctr"/>
                <a:r>
                  <a:rPr lang="en-US" sz="3600" b="1" dirty="0"/>
                  <a:t>•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3200" b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600" b="1" dirty="0"/>
                  <a:t>→ Independent</a:t>
                </a:r>
                <a:br>
                  <a:rPr lang="en-US" sz="3600" b="1" dirty="0"/>
                </a:br>
                <a:r>
                  <a:rPr lang="en-US" sz="3600" b="1" dirty="0"/>
                  <a:t>•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3200" b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600" b="1" dirty="0"/>
                  <a:t>→ Not independent</a:t>
                </a:r>
              </a:p>
              <a:p>
                <a:pPr algn="ctr"/>
                <a:r>
                  <a:rPr lang="en-US" sz="3600" b="1" dirty="0"/>
                  <a:t>If not independent → Method cannot work</a:t>
                </a: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907" y="2435066"/>
                <a:ext cx="12142186" cy="4431983"/>
              </a:xfrm>
              <a:prstGeom prst="rect">
                <a:avLst/>
              </a:prstGeom>
              <a:blipFill>
                <a:blip r:embed="rId7"/>
                <a:stretch>
                  <a:fillRect t="-3164" b="-5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935596" y="-245650"/>
            <a:ext cx="23136646" cy="10992518"/>
          </a:xfrm>
          <a:custGeom>
            <a:avLst/>
            <a:gdLst/>
            <a:ahLst/>
            <a:cxnLst/>
            <a:rect l="l" t="t" r="r" b="b"/>
            <a:pathLst>
              <a:path w="23136646" h="10992518">
                <a:moveTo>
                  <a:pt x="0" y="0"/>
                </a:moveTo>
                <a:lnTo>
                  <a:pt x="23136646" y="0"/>
                </a:lnTo>
                <a:lnTo>
                  <a:pt x="23136646" y="10992518"/>
                </a:lnTo>
                <a:lnTo>
                  <a:pt x="0" y="10992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600" b="1" dirty="0"/>
              <a:t>Where Is It Used?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/>
              <p:cNvSpPr txBox="1"/>
              <p:nvPr/>
            </p:nvSpPr>
            <p:spPr>
              <a:xfrm>
                <a:off x="1864670" y="2708443"/>
                <a:ext cx="14558659" cy="539897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3200" b="1" dirty="0"/>
                  <a:t>Assume particular solution: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ur-PK" sz="3200" b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r-PK" sz="3200" b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ur-PK" sz="3200" b="1" dirty="0"/>
              </a:p>
              <a:p>
                <a:pPr algn="ctr"/>
                <a:r>
                  <a:rPr lang="en-US" sz="3200" b="1" dirty="0"/>
                  <a:t>We get: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ur-PK" sz="3200" b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ur-PK" sz="3200" b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r-PK" sz="3200" b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ur-P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r-PK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ur-PK" sz="32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ur-PK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r-PK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</m:oMath>
                  </m:oMathPara>
                </a14:m>
                <a:endParaRPr lang="ur-PK" sz="32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ur-PK" sz="3200" b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ur-PK" sz="3200" b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ur-PK" sz="3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ur-PK" sz="3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ur-PK" sz="32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ur-PK" sz="32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ur-PK" sz="3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ur-PK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num>
                        <m:den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den>
                      </m:f>
                    </m:oMath>
                  </m:oMathPara>
                </a14:m>
                <a:endParaRPr lang="ur-PK" sz="3200" b="1" dirty="0"/>
              </a:p>
              <a:p>
                <a:pPr algn="ctr"/>
                <a:r>
                  <a:rPr lang="en-US" sz="3200" b="1" dirty="0"/>
                  <a:t>Important:</a:t>
                </a:r>
              </a:p>
              <a:p>
                <a:pPr algn="ctr"/>
                <a:r>
                  <a:rPr lang="en-US" sz="3200" b="1" dirty="0"/>
                  <a:t>• W is in the denominator</a:t>
                </a:r>
                <a:br>
                  <a:rPr lang="en-US" sz="3200" b="1" dirty="0"/>
                </a:br>
                <a:r>
                  <a:rPr lang="en-US" sz="3200" b="1" dirty="0"/>
                  <a:t>• If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3200" b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b="1" dirty="0"/>
                  <a:t>, division by zero happens</a:t>
                </a:r>
                <a:br>
                  <a:rPr lang="en-US" sz="3200" b="1" dirty="0"/>
                </a:br>
                <a:r>
                  <a:rPr lang="en-US" sz="3200" b="1" dirty="0"/>
                  <a:t>• So W must not be zero</a:t>
                </a:r>
              </a:p>
            </p:txBody>
          </p:sp>
        </mc:Choice>
        <mc:Fallback xmlns="">
          <p:sp>
            <p:nvSpPr>
              <p:cNvPr id="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670" y="2708443"/>
                <a:ext cx="14558659" cy="5398978"/>
              </a:xfrm>
              <a:prstGeom prst="rect">
                <a:avLst/>
              </a:prstGeom>
              <a:blipFill>
                <a:blip r:embed="rId7"/>
                <a:stretch>
                  <a:fillRect t="-2257" b="-3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CF43A-0FF5-5E04-CECC-7203D5C8B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0CCE1C-A250-F31B-2CEE-A79F34337235}"/>
              </a:ext>
            </a:extLst>
          </p:cNvPr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57A980-3686-09C4-8FA2-74AD0EF6AC81}"/>
              </a:ext>
            </a:extLst>
          </p:cNvPr>
          <p:cNvSpPr/>
          <p:nvPr/>
        </p:nvSpPr>
        <p:spPr>
          <a:xfrm>
            <a:off x="-2935596" y="-245650"/>
            <a:ext cx="23136646" cy="10992518"/>
          </a:xfrm>
          <a:custGeom>
            <a:avLst/>
            <a:gdLst/>
            <a:ahLst/>
            <a:cxnLst/>
            <a:rect l="l" t="t" r="r" b="b"/>
            <a:pathLst>
              <a:path w="23136646" h="10992518">
                <a:moveTo>
                  <a:pt x="0" y="0"/>
                </a:moveTo>
                <a:lnTo>
                  <a:pt x="23136646" y="0"/>
                </a:lnTo>
                <a:lnTo>
                  <a:pt x="23136646" y="10992518"/>
                </a:lnTo>
                <a:lnTo>
                  <a:pt x="0" y="109925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8150E23-B12F-8538-9D96-6359F1438DF2}"/>
              </a:ext>
            </a:extLst>
          </p:cNvPr>
          <p:cNvSpPr txBox="1"/>
          <p:nvPr/>
        </p:nvSpPr>
        <p:spPr>
          <a:xfrm>
            <a:off x="1531425" y="971950"/>
            <a:ext cx="15225150" cy="1015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6600" b="1" dirty="0"/>
              <a:t>Simple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36700AD1-9AD2-1AD2-2E1C-5A9F36A75705}"/>
                  </a:ext>
                </a:extLst>
              </p:cNvPr>
              <p:cNvSpPr txBox="1"/>
              <p:nvPr/>
            </p:nvSpPr>
            <p:spPr>
              <a:xfrm>
                <a:off x="1864670" y="2708443"/>
                <a:ext cx="14558659" cy="504753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/>
                <a:r>
                  <a:rPr lang="en-US" sz="4400" b="1" dirty="0"/>
                  <a:t>Let: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r-PK" sz="3200" b="1"/>
                          </m:ctrlPr>
                        </m:sSubPr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ur-PK" sz="3200" b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ur-PK" sz="3200" b="1" i="1"/>
                          </m:ctrlPr>
                        </m:funcPr>
                        <m:fNam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ur-PK" sz="48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r-PK" sz="3200" b="1"/>
                          </m:ctrlPr>
                        </m:sSubPr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ur-PK" sz="3200" b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ur-PK" sz="3200" b="1" i="1"/>
                          </m:ctrlPr>
                        </m:funcPr>
                        <m:fNam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𝐬𝐢𝐧</m:t>
                          </m:r>
                        </m:fName>
                        <m:e>
                          <m:r>
                            <a:rPr lang="ur-PK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func>
                    </m:oMath>
                  </m:oMathPara>
                </a14:m>
                <a:endParaRPr lang="ur-PK" sz="4800" b="1" dirty="0"/>
              </a:p>
              <a:p>
                <a:pPr algn="ctr"/>
                <a:r>
                  <a:rPr lang="en-US" sz="4400" b="1" dirty="0"/>
                  <a:t>Wronskian: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3200" b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1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4800" b="1" dirty="0"/>
              </a:p>
              <a:p>
                <a:pPr algn="ctr"/>
                <a:r>
                  <a:rPr lang="en-US" sz="4400" b="1" dirty="0"/>
                  <a:t>Since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sz="2800" b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4400" b="1" dirty="0"/>
                  <a:t>:</a:t>
                </a:r>
              </a:p>
              <a:p>
                <a:pPr algn="ctr"/>
                <a:r>
                  <a:rPr lang="en-US" sz="4400" b="1" dirty="0"/>
                  <a:t>• Functions are independent</a:t>
                </a:r>
                <a:br>
                  <a:rPr lang="en-US" sz="4400" b="1" dirty="0"/>
                </a:br>
                <a:r>
                  <a:rPr lang="en-US" sz="4400" b="1" dirty="0"/>
                  <a:t>• We can apply the method</a:t>
                </a:r>
              </a:p>
            </p:txBody>
          </p:sp>
        </mc:Choice>
        <mc:Fallback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36700AD1-9AD2-1AD2-2E1C-5A9F36A757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670" y="2708443"/>
                <a:ext cx="14558659" cy="5047536"/>
              </a:xfrm>
              <a:prstGeom prst="rect">
                <a:avLst/>
              </a:prstGeom>
              <a:blipFill>
                <a:blip r:embed="rId7"/>
                <a:stretch>
                  <a:fillRect t="-3382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310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965346" y="-1767308"/>
            <a:ext cx="4608084" cy="11843330"/>
          </a:xfrm>
          <a:custGeom>
            <a:avLst/>
            <a:gdLst/>
            <a:ahLst/>
            <a:cxnLst/>
            <a:rect l="l" t="t" r="r" b="b"/>
            <a:pathLst>
              <a:path w="4608084" h="11843330">
                <a:moveTo>
                  <a:pt x="0" y="0"/>
                </a:moveTo>
                <a:lnTo>
                  <a:pt x="4608084" y="0"/>
                </a:lnTo>
                <a:lnTo>
                  <a:pt x="4608084" y="11843330"/>
                </a:lnTo>
                <a:lnTo>
                  <a:pt x="0" y="118433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487200" y="1956326"/>
            <a:ext cx="6374350" cy="6374348"/>
          </a:xfrm>
          <a:custGeom>
            <a:avLst/>
            <a:gdLst/>
            <a:ahLst/>
            <a:cxnLst/>
            <a:rect l="l" t="t" r="r" b="b"/>
            <a:pathLst>
              <a:path w="6374350" h="6374348">
                <a:moveTo>
                  <a:pt x="0" y="0"/>
                </a:moveTo>
                <a:lnTo>
                  <a:pt x="6374350" y="0"/>
                </a:lnTo>
                <a:lnTo>
                  <a:pt x="6374350" y="6374348"/>
                </a:lnTo>
                <a:lnTo>
                  <a:pt x="0" y="63743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009" r="-36918" b="-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17875" y="4255222"/>
            <a:ext cx="685635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9"/>
              </a:lnSpc>
            </a:pPr>
            <a:r>
              <a:rPr lang="en-US" sz="93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The Calculus</a:t>
            </a:r>
          </a:p>
        </p:txBody>
      </p:sp>
      <p:sp>
        <p:nvSpPr>
          <p:cNvPr id="6" name="Freeform 6"/>
          <p:cNvSpPr/>
          <p:nvPr/>
        </p:nvSpPr>
        <p:spPr>
          <a:xfrm>
            <a:off x="9673816" y="-790574"/>
            <a:ext cx="13179782" cy="11267892"/>
          </a:xfrm>
          <a:custGeom>
            <a:avLst/>
            <a:gdLst/>
            <a:ahLst/>
            <a:cxnLst/>
            <a:rect l="l" t="t" r="r" b="b"/>
            <a:pathLst>
              <a:path w="13179782" h="11267892">
                <a:moveTo>
                  <a:pt x="0" y="0"/>
                </a:moveTo>
                <a:lnTo>
                  <a:pt x="13179782" y="0"/>
                </a:lnTo>
                <a:lnTo>
                  <a:pt x="13179782" y="11267892"/>
                </a:lnTo>
                <a:lnTo>
                  <a:pt x="0" y="112678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934296" y="-20"/>
            <a:ext cx="28216694" cy="10486650"/>
          </a:xfrm>
          <a:custGeom>
            <a:avLst/>
            <a:gdLst/>
            <a:ahLst/>
            <a:cxnLst/>
            <a:rect l="l" t="t" r="r" b="b"/>
            <a:pathLst>
              <a:path w="28216694" h="10486650">
                <a:moveTo>
                  <a:pt x="0" y="0"/>
                </a:moveTo>
                <a:lnTo>
                  <a:pt x="28216694" y="0"/>
                </a:lnTo>
                <a:lnTo>
                  <a:pt x="28216694" y="10486650"/>
                </a:lnTo>
                <a:lnTo>
                  <a:pt x="0" y="104866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51607" y="1661168"/>
            <a:ext cx="12969150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Finding u1 and u2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51607" y="3881222"/>
            <a:ext cx="12969150" cy="4403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Golden Formulas: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We need to find the integrals for u1 and u2.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Values: f(x) = sec(x) AND W = 1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Formula 1 (for u1):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u1 = Integral of [ (-y2 * f(x)) / W ] dx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Formula 2 (for u2):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u2 = Integral of [ (y1 * f(x)) / W ] dx</a:t>
            </a:r>
          </a:p>
          <a:p>
            <a:pPr algn="ctr">
              <a:lnSpc>
                <a:spcPts val="4416"/>
              </a:lnSpc>
            </a:pPr>
            <a:endParaRPr lang="en-US" sz="3200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122724" y="7502080"/>
            <a:ext cx="6299522" cy="4256476"/>
          </a:xfrm>
          <a:custGeom>
            <a:avLst/>
            <a:gdLst/>
            <a:ahLst/>
            <a:cxnLst/>
            <a:rect l="l" t="t" r="r" b="b"/>
            <a:pathLst>
              <a:path w="6299522" h="4256476">
                <a:moveTo>
                  <a:pt x="0" y="0"/>
                </a:moveTo>
                <a:lnTo>
                  <a:pt x="6299522" y="0"/>
                </a:lnTo>
                <a:lnTo>
                  <a:pt x="6299522" y="4256476"/>
                </a:lnTo>
                <a:lnTo>
                  <a:pt x="0" y="4256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097362" y="-895858"/>
            <a:ext cx="5122332" cy="4834230"/>
          </a:xfrm>
          <a:custGeom>
            <a:avLst/>
            <a:gdLst/>
            <a:ahLst/>
            <a:cxnLst/>
            <a:rect l="l" t="t" r="r" b="b"/>
            <a:pathLst>
              <a:path w="5122332" h="4834230">
                <a:moveTo>
                  <a:pt x="0" y="0"/>
                </a:moveTo>
                <a:lnTo>
                  <a:pt x="5122332" y="0"/>
                </a:lnTo>
                <a:lnTo>
                  <a:pt x="5122332" y="4834230"/>
                </a:lnTo>
                <a:lnTo>
                  <a:pt x="0" y="48342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48322" y="-2782524"/>
            <a:ext cx="20451574" cy="13050090"/>
          </a:xfrm>
          <a:custGeom>
            <a:avLst/>
            <a:gdLst/>
            <a:ahLst/>
            <a:cxnLst/>
            <a:rect l="l" t="t" r="r" b="b"/>
            <a:pathLst>
              <a:path w="20451574" h="13050090">
                <a:moveTo>
                  <a:pt x="0" y="0"/>
                </a:moveTo>
                <a:lnTo>
                  <a:pt x="20451574" y="0"/>
                </a:lnTo>
                <a:lnTo>
                  <a:pt x="20451574" y="13050090"/>
                </a:lnTo>
                <a:lnTo>
                  <a:pt x="0" y="13050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Solving for u1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56722" y="3221387"/>
            <a:ext cx="11732986" cy="485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Substitute Values: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u1 = Integral of [ -sin(x) * sec(x) ] dx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Simplify: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Recall: sec(x) is 1/cos(x).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So, -sin(x) * (1/cos(x)) becomes -tan(x).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Perform Integration: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Integral of -tan(x) is ln|cos(x)|.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Result: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u1 = ln|cos(x)|</a:t>
            </a:r>
          </a:p>
          <a:p>
            <a:pPr algn="l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948322" y="-2782524"/>
            <a:ext cx="20451574" cy="13050090"/>
          </a:xfrm>
          <a:custGeom>
            <a:avLst/>
            <a:gdLst/>
            <a:ahLst/>
            <a:cxnLst/>
            <a:rect l="l" t="t" r="r" b="b"/>
            <a:pathLst>
              <a:path w="20451574" h="13050090">
                <a:moveTo>
                  <a:pt x="0" y="0"/>
                </a:moveTo>
                <a:lnTo>
                  <a:pt x="20451574" y="0"/>
                </a:lnTo>
                <a:lnTo>
                  <a:pt x="20451574" y="13050090"/>
                </a:lnTo>
                <a:lnTo>
                  <a:pt x="0" y="13050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Solving for u2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56722" y="3221387"/>
            <a:ext cx="11732986" cy="485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Substitute Values: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u2 = Integral of [ cos(x) * sec(x) ] dx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Simplify: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cos(x) and sec(x) are opposites (reciprocals).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When multiplied, they equal 1.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Perform Integration: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Integral of 1 dx is just x.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Result: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u2 = x</a:t>
            </a:r>
          </a:p>
          <a:p>
            <a:pPr algn="l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525252" y="128122"/>
            <a:ext cx="24614238" cy="5759494"/>
          </a:xfrm>
          <a:custGeom>
            <a:avLst/>
            <a:gdLst/>
            <a:ahLst/>
            <a:cxnLst/>
            <a:rect l="l" t="t" r="r" b="b"/>
            <a:pathLst>
              <a:path w="24614238" h="5759494">
                <a:moveTo>
                  <a:pt x="0" y="0"/>
                </a:moveTo>
                <a:lnTo>
                  <a:pt x="24614238" y="0"/>
                </a:lnTo>
                <a:lnTo>
                  <a:pt x="24614238" y="5759494"/>
                </a:lnTo>
                <a:lnTo>
                  <a:pt x="0" y="5759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98263" y="2847975"/>
            <a:ext cx="13091475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The Final Solution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4007510" y="447024"/>
            <a:ext cx="7309810" cy="11178098"/>
          </a:xfrm>
          <a:custGeom>
            <a:avLst/>
            <a:gdLst/>
            <a:ahLst/>
            <a:cxnLst/>
            <a:rect l="l" t="t" r="r" b="b"/>
            <a:pathLst>
              <a:path w="7309810" h="11178098">
                <a:moveTo>
                  <a:pt x="0" y="0"/>
                </a:moveTo>
                <a:lnTo>
                  <a:pt x="7309810" y="0"/>
                </a:lnTo>
                <a:lnTo>
                  <a:pt x="7309810" y="11178098"/>
                </a:lnTo>
                <a:lnTo>
                  <a:pt x="0" y="111780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" y="8253860"/>
            <a:ext cx="3035914" cy="1908290"/>
          </a:xfrm>
          <a:custGeom>
            <a:avLst/>
            <a:gdLst/>
            <a:ahLst/>
            <a:cxnLst/>
            <a:rect l="l" t="t" r="r" b="b"/>
            <a:pathLst>
              <a:path w="3035914" h="1908290">
                <a:moveTo>
                  <a:pt x="0" y="0"/>
                </a:moveTo>
                <a:lnTo>
                  <a:pt x="3035914" y="0"/>
                </a:lnTo>
                <a:lnTo>
                  <a:pt x="3035914" y="1908290"/>
                </a:lnTo>
                <a:lnTo>
                  <a:pt x="0" y="1908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132292" y="-408708"/>
            <a:ext cx="8252732" cy="1753396"/>
          </a:xfrm>
          <a:custGeom>
            <a:avLst/>
            <a:gdLst/>
            <a:ahLst/>
            <a:cxnLst/>
            <a:rect l="l" t="t" r="r" b="b"/>
            <a:pathLst>
              <a:path w="8252732" h="1753396">
                <a:moveTo>
                  <a:pt x="0" y="0"/>
                </a:moveTo>
                <a:lnTo>
                  <a:pt x="8252732" y="0"/>
                </a:lnTo>
                <a:lnTo>
                  <a:pt x="8252732" y="1753396"/>
                </a:lnTo>
                <a:lnTo>
                  <a:pt x="0" y="17533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2800172"/>
            <a:ext cx="15589677" cy="580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1"/>
              </a:lnSpc>
            </a:pPr>
            <a:r>
              <a:rPr lang="en-US" sz="6001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Rana Muhammad Daniyal     051</a:t>
            </a:r>
          </a:p>
          <a:p>
            <a:pPr algn="ctr">
              <a:lnSpc>
                <a:spcPts val="7201"/>
              </a:lnSpc>
            </a:pPr>
            <a:r>
              <a:rPr lang="en-US" sz="6001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Abdullah Mazhar                     066</a:t>
            </a:r>
          </a:p>
          <a:p>
            <a:pPr algn="ctr">
              <a:lnSpc>
                <a:spcPts val="7201"/>
              </a:lnSpc>
            </a:pPr>
            <a:r>
              <a:rPr lang="en-US" sz="6001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Ahmad Nafees                          086</a:t>
            </a:r>
          </a:p>
          <a:p>
            <a:pPr algn="ctr">
              <a:lnSpc>
                <a:spcPts val="7201"/>
              </a:lnSpc>
            </a:pPr>
            <a:r>
              <a:rPr lang="en-US" sz="6001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Ali Akbar Gondal                      061             </a:t>
            </a:r>
          </a:p>
          <a:p>
            <a:pPr algn="ctr">
              <a:lnSpc>
                <a:spcPts val="7201"/>
              </a:lnSpc>
            </a:pPr>
            <a:r>
              <a:rPr lang="en-US" sz="6001" b="1" dirty="0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Abu Umair                                306</a:t>
            </a:r>
          </a:p>
          <a:p>
            <a:pPr algn="ctr">
              <a:lnSpc>
                <a:spcPts val="9601"/>
              </a:lnSpc>
            </a:pPr>
            <a:endParaRPr lang="en-US" sz="6001" b="1" dirty="0">
              <a:solidFill>
                <a:srgbClr val="000000"/>
              </a:solidFill>
              <a:latin typeface="Asap Bold"/>
              <a:ea typeface="Asap Bold"/>
              <a:cs typeface="Asap Bold"/>
              <a:sym typeface="Asap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1780492" y="-1707524"/>
            <a:ext cx="7585140" cy="4350966"/>
          </a:xfrm>
          <a:custGeom>
            <a:avLst/>
            <a:gdLst/>
            <a:ahLst/>
            <a:cxnLst/>
            <a:rect l="l" t="t" r="r" b="b"/>
            <a:pathLst>
              <a:path w="7585140" h="4350966">
                <a:moveTo>
                  <a:pt x="0" y="0"/>
                </a:moveTo>
                <a:lnTo>
                  <a:pt x="7585140" y="0"/>
                </a:lnTo>
                <a:lnTo>
                  <a:pt x="7585140" y="4350966"/>
                </a:lnTo>
                <a:lnTo>
                  <a:pt x="0" y="43509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2058642" y="8152856"/>
            <a:ext cx="21125988" cy="4256476"/>
          </a:xfrm>
          <a:custGeom>
            <a:avLst/>
            <a:gdLst/>
            <a:ahLst/>
            <a:cxnLst/>
            <a:rect l="l" t="t" r="r" b="b"/>
            <a:pathLst>
              <a:path w="21125988" h="4256476">
                <a:moveTo>
                  <a:pt x="0" y="0"/>
                </a:moveTo>
                <a:lnTo>
                  <a:pt x="21125988" y="0"/>
                </a:lnTo>
                <a:lnTo>
                  <a:pt x="21125988" y="4256476"/>
                </a:lnTo>
                <a:lnTo>
                  <a:pt x="0" y="42564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08548" y="-984004"/>
            <a:ext cx="4232676" cy="11299684"/>
          </a:xfrm>
          <a:custGeom>
            <a:avLst/>
            <a:gdLst/>
            <a:ahLst/>
            <a:cxnLst/>
            <a:rect l="l" t="t" r="r" b="b"/>
            <a:pathLst>
              <a:path w="4232676" h="11299684">
                <a:moveTo>
                  <a:pt x="0" y="0"/>
                </a:moveTo>
                <a:lnTo>
                  <a:pt x="4232676" y="0"/>
                </a:lnTo>
                <a:lnTo>
                  <a:pt x="4232676" y="11299684"/>
                </a:lnTo>
                <a:lnTo>
                  <a:pt x="0" y="112996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107516" y="3377476"/>
            <a:ext cx="7170750" cy="550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Recall the Formula: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y_p = (u1 * y1) + (u2 * y2)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Plug in the Pieces: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u1 = ln|cos(x)|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y1 = cos(x)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u2 = x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y2 = sin(x)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Result:</a:t>
            </a:r>
          </a:p>
          <a:p>
            <a:pPr marL="690881" lvl="1" indent="-345440" algn="ctr">
              <a:lnSpc>
                <a:spcPts val="4416"/>
              </a:lnSpc>
              <a:buFont typeface="Arial"/>
              <a:buChar char="•"/>
            </a:pPr>
            <a:r>
              <a:rPr lang="en-US" sz="3200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y_p = cos(x) * ln|cos(x)| + x * sin(x)</a:t>
            </a:r>
          </a:p>
          <a:p>
            <a:pPr algn="ctr">
              <a:lnSpc>
                <a:spcPts val="4416"/>
              </a:lnSpc>
            </a:pPr>
            <a:endParaRPr lang="en-US" sz="3200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7525625" y="1486700"/>
            <a:ext cx="10762375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Step 4: Building y_p</a:t>
            </a:r>
          </a:p>
        </p:txBody>
      </p:sp>
      <p:sp>
        <p:nvSpPr>
          <p:cNvPr id="6" name="Freeform 6"/>
          <p:cNvSpPr/>
          <p:nvPr/>
        </p:nvSpPr>
        <p:spPr>
          <a:xfrm>
            <a:off x="-2122144" y="129442"/>
            <a:ext cx="8792218" cy="12061716"/>
          </a:xfrm>
          <a:custGeom>
            <a:avLst/>
            <a:gdLst/>
            <a:ahLst/>
            <a:cxnLst/>
            <a:rect l="l" t="t" r="r" b="b"/>
            <a:pathLst>
              <a:path w="8792218" h="12061716">
                <a:moveTo>
                  <a:pt x="0" y="0"/>
                </a:moveTo>
                <a:lnTo>
                  <a:pt x="8792218" y="0"/>
                </a:lnTo>
                <a:lnTo>
                  <a:pt x="8792218" y="12061716"/>
                </a:lnTo>
                <a:lnTo>
                  <a:pt x="0" y="120617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56992" y="330880"/>
            <a:ext cx="19116644" cy="10017136"/>
          </a:xfrm>
          <a:custGeom>
            <a:avLst/>
            <a:gdLst/>
            <a:ahLst/>
            <a:cxnLst/>
            <a:rect l="l" t="t" r="r" b="b"/>
            <a:pathLst>
              <a:path w="19116644" h="10017136">
                <a:moveTo>
                  <a:pt x="0" y="0"/>
                </a:moveTo>
                <a:lnTo>
                  <a:pt x="19116644" y="0"/>
                </a:lnTo>
                <a:lnTo>
                  <a:pt x="19116644" y="10017136"/>
                </a:lnTo>
                <a:lnTo>
                  <a:pt x="0" y="100171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46468" y="2156100"/>
            <a:ext cx="3254464" cy="5974800"/>
          </a:xfrm>
          <a:custGeom>
            <a:avLst/>
            <a:gdLst/>
            <a:ahLst/>
            <a:cxnLst/>
            <a:rect l="l" t="t" r="r" b="b"/>
            <a:pathLst>
              <a:path w="3254464" h="5974800">
                <a:moveTo>
                  <a:pt x="0" y="0"/>
                </a:moveTo>
                <a:lnTo>
                  <a:pt x="3254464" y="0"/>
                </a:lnTo>
                <a:lnTo>
                  <a:pt x="3254464" y="5974800"/>
                </a:lnTo>
                <a:lnTo>
                  <a:pt x="0" y="597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1381725" y="1958864"/>
            <a:ext cx="4930950" cy="1895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The General Solution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5314" y="3797189"/>
            <a:ext cx="6954811" cy="485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Combine Both Parts:</a:t>
            </a:r>
          </a:p>
          <a:p>
            <a:pPr marL="604519" lvl="1" indent="-302260" algn="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General Solution = Homogeneous (y_c) + Particular (y_p)</a:t>
            </a:r>
          </a:p>
          <a:p>
            <a:pPr marL="604519" lvl="1" indent="-302260" algn="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Write It Out:</a:t>
            </a:r>
          </a:p>
          <a:p>
            <a:pPr marL="604519" lvl="1" indent="-302260" algn="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 = [C1cos(x) + C2sin(x)] + [cos(x)ln|cos(x)| + xsin(x)]</a:t>
            </a:r>
          </a:p>
          <a:p>
            <a:pPr marL="604519" lvl="1" indent="-302260" algn="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Conclusion:</a:t>
            </a:r>
          </a:p>
          <a:p>
            <a:pPr marL="604519" lvl="1" indent="-302260" algn="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equation represents the complete behavior of the system.</a:t>
            </a:r>
          </a:p>
          <a:p>
            <a:pPr algn="r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26474" y="6335612"/>
            <a:ext cx="5315948" cy="2557294"/>
          </a:xfrm>
          <a:custGeom>
            <a:avLst/>
            <a:gdLst/>
            <a:ahLst/>
            <a:cxnLst/>
            <a:rect l="l" t="t" r="r" b="b"/>
            <a:pathLst>
              <a:path w="5315948" h="2557294">
                <a:moveTo>
                  <a:pt x="0" y="0"/>
                </a:moveTo>
                <a:lnTo>
                  <a:pt x="5315948" y="0"/>
                </a:lnTo>
                <a:lnTo>
                  <a:pt x="5315948" y="2557294"/>
                </a:lnTo>
                <a:lnTo>
                  <a:pt x="0" y="2557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512600" y="4476858"/>
            <a:ext cx="2722200" cy="478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3"/>
              </a:lnSpc>
              <a:spcBef>
                <a:spcPct val="0"/>
              </a:spcBef>
            </a:pPr>
            <a:r>
              <a:rPr lang="en-US" sz="2799" b="1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 The Final Answer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692302" y="-1096498"/>
            <a:ext cx="26366500" cy="11722794"/>
          </a:xfrm>
          <a:custGeom>
            <a:avLst/>
            <a:gdLst/>
            <a:ahLst/>
            <a:cxnLst/>
            <a:rect l="l" t="t" r="r" b="b"/>
            <a:pathLst>
              <a:path w="26366500" h="11722794">
                <a:moveTo>
                  <a:pt x="0" y="0"/>
                </a:moveTo>
                <a:lnTo>
                  <a:pt x="26366500" y="0"/>
                </a:lnTo>
                <a:lnTo>
                  <a:pt x="26366500" y="11722794"/>
                </a:lnTo>
                <a:lnTo>
                  <a:pt x="0" y="1172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03856" y="3196146"/>
            <a:ext cx="11667914" cy="4365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Why use Variation of Parameters?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It is robust and works for complex functions where other methods fail.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Recap of Steps:</a:t>
            </a:r>
          </a:p>
          <a:p>
            <a:pPr marL="604519" lvl="1" indent="-302260" algn="l">
              <a:lnSpc>
                <a:spcPts val="3863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Solve Homogeneous: Get your y1 and y2.</a:t>
            </a:r>
          </a:p>
          <a:p>
            <a:pPr marL="604519" lvl="1" indent="-302260" algn="l">
              <a:lnSpc>
                <a:spcPts val="3863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Wronskian: Check determinant (W).</a:t>
            </a:r>
          </a:p>
          <a:p>
            <a:pPr marL="604519" lvl="1" indent="-302260" algn="l">
              <a:lnSpc>
                <a:spcPts val="3863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Integrate: Find u1 and u2.</a:t>
            </a:r>
          </a:p>
          <a:p>
            <a:pPr marL="604519" lvl="1" indent="-302260" algn="l">
              <a:lnSpc>
                <a:spcPts val="3863"/>
              </a:lnSpc>
              <a:buAutoNum type="arabicPeriod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Combine: Add them together.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algn="l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298699" y="4019211"/>
            <a:ext cx="7635826" cy="4077380"/>
          </a:xfrm>
          <a:custGeom>
            <a:avLst/>
            <a:gdLst/>
            <a:ahLst/>
            <a:cxnLst/>
            <a:rect l="l" t="t" r="r" b="b"/>
            <a:pathLst>
              <a:path w="7635826" h="4077380">
                <a:moveTo>
                  <a:pt x="0" y="0"/>
                </a:moveTo>
                <a:lnTo>
                  <a:pt x="7635826" y="0"/>
                </a:lnTo>
                <a:lnTo>
                  <a:pt x="7635826" y="4077380"/>
                </a:lnTo>
                <a:lnTo>
                  <a:pt x="0" y="40773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3145309" y="4039374"/>
            <a:ext cx="3732287" cy="952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3200926" y="6707468"/>
            <a:ext cx="3819051" cy="952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8568077" y="4346876"/>
            <a:ext cx="6607185" cy="952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>
            <a:off x="11652872" y="6975368"/>
            <a:ext cx="3433996" cy="9525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48292" y="9555930"/>
            <a:ext cx="2338894" cy="748136"/>
          </a:xfrm>
          <a:custGeom>
            <a:avLst/>
            <a:gdLst/>
            <a:ahLst/>
            <a:cxnLst/>
            <a:rect l="l" t="t" r="r" b="b"/>
            <a:pathLst>
              <a:path w="2338894" h="748136">
                <a:moveTo>
                  <a:pt x="0" y="0"/>
                </a:moveTo>
                <a:lnTo>
                  <a:pt x="2338894" y="0"/>
                </a:lnTo>
                <a:lnTo>
                  <a:pt x="2338894" y="748136"/>
                </a:lnTo>
                <a:lnTo>
                  <a:pt x="0" y="748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696280" y="3129650"/>
            <a:ext cx="10895441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Thank you! </a:t>
            </a:r>
          </a:p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Any Questions?</a:t>
            </a:r>
          </a:p>
        </p:txBody>
      </p:sp>
      <p:sp>
        <p:nvSpPr>
          <p:cNvPr id="4" name="Freeform 4"/>
          <p:cNvSpPr/>
          <p:nvPr/>
        </p:nvSpPr>
        <p:spPr>
          <a:xfrm>
            <a:off x="-2096246" y="289932"/>
            <a:ext cx="5311746" cy="8193752"/>
          </a:xfrm>
          <a:custGeom>
            <a:avLst/>
            <a:gdLst/>
            <a:ahLst/>
            <a:cxnLst/>
            <a:rect l="l" t="t" r="r" b="b"/>
            <a:pathLst>
              <a:path w="5311746" h="8193752">
                <a:moveTo>
                  <a:pt x="0" y="0"/>
                </a:moveTo>
                <a:lnTo>
                  <a:pt x="5311746" y="0"/>
                </a:lnTo>
                <a:lnTo>
                  <a:pt x="5311746" y="8193752"/>
                </a:lnTo>
                <a:lnTo>
                  <a:pt x="0" y="81937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455458" y="-199356"/>
            <a:ext cx="7585140" cy="9310348"/>
          </a:xfrm>
          <a:custGeom>
            <a:avLst/>
            <a:gdLst/>
            <a:ahLst/>
            <a:cxnLst/>
            <a:rect l="l" t="t" r="r" b="b"/>
            <a:pathLst>
              <a:path w="7585140" h="9310348">
                <a:moveTo>
                  <a:pt x="0" y="0"/>
                </a:moveTo>
                <a:lnTo>
                  <a:pt x="7585140" y="0"/>
                </a:lnTo>
                <a:lnTo>
                  <a:pt x="7585140" y="9310348"/>
                </a:lnTo>
                <a:lnTo>
                  <a:pt x="0" y="93103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013077" y="-339784"/>
            <a:ext cx="21631592" cy="10215570"/>
          </a:xfrm>
          <a:custGeom>
            <a:avLst/>
            <a:gdLst/>
            <a:ahLst/>
            <a:cxnLst/>
            <a:rect l="l" t="t" r="r" b="b"/>
            <a:pathLst>
              <a:path w="21631592" h="10215570">
                <a:moveTo>
                  <a:pt x="0" y="0"/>
                </a:moveTo>
                <a:lnTo>
                  <a:pt x="21631592" y="0"/>
                </a:lnTo>
                <a:lnTo>
                  <a:pt x="21631592" y="10215570"/>
                </a:lnTo>
                <a:lnTo>
                  <a:pt x="0" y="1021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What is Variation of Parameters?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319273" y="3419813"/>
            <a:ext cx="6018750" cy="2907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3"/>
              </a:lnSpc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"Undetermined Coefficients is a specific key. Variation of Parameters is the Master Key."</a:t>
            </a:r>
          </a:p>
          <a:p>
            <a:pPr algn="l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algn="l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algn="l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31425" y="3451816"/>
            <a:ext cx="6018750" cy="1450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r>
              <a:rPr lang="en-US" sz="2799" b="1" u="none" strike="noStrike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Solving Non‑Homogeneous Differential Equations</a:t>
            </a:r>
          </a:p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endParaRPr lang="en-US" sz="2799" b="1" u="none" strike="noStrike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426689" y="5086350"/>
            <a:ext cx="14061314" cy="485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Problem: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Standard methods (like Undetermined Coefficients) are limited.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They fail when the function is complex, like tan(x), sec(x), or ln(x).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Solution: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"Variation of Parameters" is a universal method.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It works for ANY linear non-homogeneous equation.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Today's Goal: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We will solve the equation: y'' + y = sec(x)</a:t>
            </a:r>
          </a:p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734438" y="-249950"/>
            <a:ext cx="25155124" cy="14292172"/>
          </a:xfrm>
          <a:custGeom>
            <a:avLst/>
            <a:gdLst/>
            <a:ahLst/>
            <a:cxnLst/>
            <a:rect l="l" t="t" r="r" b="b"/>
            <a:pathLst>
              <a:path w="25155124" h="14292172">
                <a:moveTo>
                  <a:pt x="0" y="0"/>
                </a:moveTo>
                <a:lnTo>
                  <a:pt x="25155124" y="0"/>
                </a:lnTo>
                <a:lnTo>
                  <a:pt x="25155124" y="14292172"/>
                </a:lnTo>
                <a:lnTo>
                  <a:pt x="0" y="142921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389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From Constants to Variables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756411" y="2958106"/>
            <a:ext cx="8961150" cy="582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Old Way (Homogeneous):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solution usually looks like this: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y_c = C1y1 + C2y2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(Here, C1 and C2 are just constant numbers).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New Strategy: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We "Vary the Parameters" by changing those constants into Variable Functions.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Replace C1 with u1(x)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Replace C2 with u2(x)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Target Equation: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y_p = u1y1 + u2y2</a:t>
            </a:r>
          </a:p>
          <a:p>
            <a:pPr algn="l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087424" y="3015256"/>
            <a:ext cx="6299522" cy="4256476"/>
          </a:xfrm>
          <a:custGeom>
            <a:avLst/>
            <a:gdLst/>
            <a:ahLst/>
            <a:cxnLst/>
            <a:rect l="l" t="t" r="r" b="b"/>
            <a:pathLst>
              <a:path w="6299522" h="4256476">
                <a:moveTo>
                  <a:pt x="0" y="0"/>
                </a:moveTo>
                <a:lnTo>
                  <a:pt x="6299522" y="0"/>
                </a:lnTo>
                <a:lnTo>
                  <a:pt x="6299522" y="4256476"/>
                </a:lnTo>
                <a:lnTo>
                  <a:pt x="0" y="42564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2929400" y="4241936"/>
            <a:ext cx="5315948" cy="2557294"/>
          </a:xfrm>
          <a:custGeom>
            <a:avLst/>
            <a:gdLst/>
            <a:ahLst/>
            <a:cxnLst/>
            <a:rect l="l" t="t" r="r" b="b"/>
            <a:pathLst>
              <a:path w="5315948" h="2557294">
                <a:moveTo>
                  <a:pt x="0" y="0"/>
                </a:moveTo>
                <a:lnTo>
                  <a:pt x="5315948" y="0"/>
                </a:lnTo>
                <a:lnTo>
                  <a:pt x="5315948" y="2557294"/>
                </a:lnTo>
                <a:lnTo>
                  <a:pt x="0" y="25572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013077" y="-339784"/>
            <a:ext cx="21631592" cy="10215570"/>
          </a:xfrm>
          <a:custGeom>
            <a:avLst/>
            <a:gdLst/>
            <a:ahLst/>
            <a:cxnLst/>
            <a:rect l="l" t="t" r="r" b="b"/>
            <a:pathLst>
              <a:path w="21631592" h="10215570">
                <a:moveTo>
                  <a:pt x="0" y="0"/>
                </a:moveTo>
                <a:lnTo>
                  <a:pt x="21631592" y="0"/>
                </a:lnTo>
                <a:lnTo>
                  <a:pt x="21631592" y="10215570"/>
                </a:lnTo>
                <a:lnTo>
                  <a:pt x="0" y="10215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Our 4-Step Algorithm(RoadMap)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95261" y="3486150"/>
            <a:ext cx="14061314" cy="485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Step 1: Homogeneous Solution (y_c)</a:t>
            </a:r>
          </a:p>
          <a:p>
            <a:pPr marL="1209039" lvl="2" indent="-403013" algn="l">
              <a:lnSpc>
                <a:spcPts val="3863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Solve the easy version (equals 0). Find y1 and y2.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Step 2: The Wronskian (W)</a:t>
            </a:r>
          </a:p>
          <a:p>
            <a:pPr marL="1209039" lvl="2" indent="-403013" algn="l">
              <a:lnSpc>
                <a:spcPts val="3863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Calculate the determinant to check for independence.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Step 3: Integration (u1 &amp; u2)</a:t>
            </a:r>
          </a:p>
          <a:p>
            <a:pPr marL="1209039" lvl="2" indent="-403013" algn="l">
              <a:lnSpc>
                <a:spcPts val="3863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Use the "Golden Formulas" to find the missing variables.</a:t>
            </a:r>
          </a:p>
          <a:p>
            <a:pPr marL="604519" lvl="1" indent="-302260" algn="l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Step 4: The General Solution</a:t>
            </a:r>
          </a:p>
          <a:p>
            <a:pPr marL="1209039" lvl="2" indent="-403013" algn="l">
              <a:lnSpc>
                <a:spcPts val="3863"/>
              </a:lnSpc>
              <a:buFont typeface="Arial"/>
              <a:buChar char="⚬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Combine everything for the final answer.</a:t>
            </a:r>
          </a:p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marL="0" lvl="0" indent="0" algn="l">
              <a:lnSpc>
                <a:spcPts val="3863"/>
              </a:lnSpc>
              <a:spcBef>
                <a:spcPct val="0"/>
              </a:spcBef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525252" y="128122"/>
            <a:ext cx="24614238" cy="5759494"/>
          </a:xfrm>
          <a:custGeom>
            <a:avLst/>
            <a:gdLst/>
            <a:ahLst/>
            <a:cxnLst/>
            <a:rect l="l" t="t" r="r" b="b"/>
            <a:pathLst>
              <a:path w="24614238" h="5759494">
                <a:moveTo>
                  <a:pt x="0" y="0"/>
                </a:moveTo>
                <a:lnTo>
                  <a:pt x="24614238" y="0"/>
                </a:lnTo>
                <a:lnTo>
                  <a:pt x="24614238" y="5759494"/>
                </a:lnTo>
                <a:lnTo>
                  <a:pt x="0" y="5759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98263" y="2847975"/>
            <a:ext cx="13091475" cy="458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Setting Up the Problem</a:t>
            </a:r>
          </a:p>
        </p:txBody>
      </p:sp>
      <p:sp>
        <p:nvSpPr>
          <p:cNvPr id="5" name="Freeform 5"/>
          <p:cNvSpPr/>
          <p:nvPr/>
        </p:nvSpPr>
        <p:spPr>
          <a:xfrm>
            <a:off x="14007510" y="447024"/>
            <a:ext cx="7309810" cy="11178098"/>
          </a:xfrm>
          <a:custGeom>
            <a:avLst/>
            <a:gdLst/>
            <a:ahLst/>
            <a:cxnLst/>
            <a:rect l="l" t="t" r="r" b="b"/>
            <a:pathLst>
              <a:path w="7309810" h="11178098">
                <a:moveTo>
                  <a:pt x="0" y="0"/>
                </a:moveTo>
                <a:lnTo>
                  <a:pt x="7309810" y="0"/>
                </a:lnTo>
                <a:lnTo>
                  <a:pt x="7309810" y="11178098"/>
                </a:lnTo>
                <a:lnTo>
                  <a:pt x="0" y="111780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4" y="8253860"/>
            <a:ext cx="3035914" cy="1908290"/>
          </a:xfrm>
          <a:custGeom>
            <a:avLst/>
            <a:gdLst/>
            <a:ahLst/>
            <a:cxnLst/>
            <a:rect l="l" t="t" r="r" b="b"/>
            <a:pathLst>
              <a:path w="3035914" h="1908290">
                <a:moveTo>
                  <a:pt x="0" y="0"/>
                </a:moveTo>
                <a:lnTo>
                  <a:pt x="3035914" y="0"/>
                </a:lnTo>
                <a:lnTo>
                  <a:pt x="3035914" y="1908290"/>
                </a:lnTo>
                <a:lnTo>
                  <a:pt x="0" y="190829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75546" y="172224"/>
            <a:ext cx="25040170" cy="11285834"/>
          </a:xfrm>
          <a:custGeom>
            <a:avLst/>
            <a:gdLst/>
            <a:ahLst/>
            <a:cxnLst/>
            <a:rect l="l" t="t" r="r" b="b"/>
            <a:pathLst>
              <a:path w="25040170" h="11285834">
                <a:moveTo>
                  <a:pt x="0" y="0"/>
                </a:moveTo>
                <a:lnTo>
                  <a:pt x="25040170" y="0"/>
                </a:lnTo>
                <a:lnTo>
                  <a:pt x="25040170" y="11285834"/>
                </a:lnTo>
                <a:lnTo>
                  <a:pt x="0" y="11285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Analyze the Equation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2907" y="3409177"/>
            <a:ext cx="12142186" cy="4365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Equation: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y'' + y = sec(x)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Check Standard Form: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Rule: The y'' term must have a coefficient of 1.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Check: We have 1y''. (This is correct).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Note: If we had 2y'', we would have to divide the whole equation by 2.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Identify f(x):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Our function f(x) is sec(x).</a:t>
            </a:r>
          </a:p>
          <a:p>
            <a:pPr algn="ctr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531425" y="971950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The Auxiliary Equation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26125" y="4050746"/>
            <a:ext cx="14235750" cy="4365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Set to Zero: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y'' + y = 0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Auxiliary Equation: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m^2 + 1 = 0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Solve for m: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m^2 = -1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m = +/- square root of (-1)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m = +/- i (Imaginary Roots)</a:t>
            </a:r>
          </a:p>
          <a:p>
            <a:pPr algn="ctr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20825" y="2286409"/>
            <a:ext cx="7360023" cy="68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0"/>
              </a:lnSpc>
            </a:pPr>
            <a:r>
              <a:rPr lang="en-US" sz="4000">
                <a:solidFill>
                  <a:srgbClr val="4A4A4A"/>
                </a:solidFill>
                <a:latin typeface="Arimo"/>
                <a:ea typeface="Arimo"/>
                <a:cs typeface="Arimo"/>
                <a:sym typeface="Arimo"/>
              </a:rPr>
              <a:t> Solving the Homogeneous Part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4022" y="-339784"/>
            <a:ext cx="19496046" cy="10966568"/>
          </a:xfrm>
          <a:custGeom>
            <a:avLst/>
            <a:gdLst/>
            <a:ahLst/>
            <a:cxnLst/>
            <a:rect l="l" t="t" r="r" b="b"/>
            <a:pathLst>
              <a:path w="19496046" h="10966568">
                <a:moveTo>
                  <a:pt x="0" y="0"/>
                </a:moveTo>
                <a:lnTo>
                  <a:pt x="19496046" y="0"/>
                </a:lnTo>
                <a:lnTo>
                  <a:pt x="19496046" y="10966568"/>
                </a:lnTo>
                <a:lnTo>
                  <a:pt x="0" y="1096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175546" y="172224"/>
            <a:ext cx="25040170" cy="11285834"/>
          </a:xfrm>
          <a:custGeom>
            <a:avLst/>
            <a:gdLst/>
            <a:ahLst/>
            <a:cxnLst/>
            <a:rect l="l" t="t" r="r" b="b"/>
            <a:pathLst>
              <a:path w="25040170" h="11285834">
                <a:moveTo>
                  <a:pt x="0" y="0"/>
                </a:moveTo>
                <a:lnTo>
                  <a:pt x="25040170" y="0"/>
                </a:lnTo>
                <a:lnTo>
                  <a:pt x="25040170" y="11285834"/>
                </a:lnTo>
                <a:lnTo>
                  <a:pt x="0" y="112858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1425" y="971950"/>
            <a:ext cx="15225150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Finding y1 and y2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72907" y="3409177"/>
            <a:ext cx="12142186" cy="4365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Solution Form: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For imaginary roots, we use Cosine and Sine.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y_c = C1cos(x) + C2sin(x)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CRITICAL STEP: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We must separate our two main functions to use later.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y1 = cos(x)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y2 = sin(x)</a:t>
            </a:r>
          </a:p>
          <a:p>
            <a:pPr marL="604519" lvl="1" indent="-302260" algn="ctr">
              <a:lnSpc>
                <a:spcPts val="3863"/>
              </a:lnSpc>
              <a:buFont typeface="Arial"/>
              <a:buChar char="•"/>
            </a:pPr>
            <a:r>
              <a:rPr lang="en-US" sz="2799" b="1">
                <a:solidFill>
                  <a:srgbClr val="00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(Remember these! We need them for the next step).</a:t>
            </a:r>
          </a:p>
          <a:p>
            <a:pPr algn="ctr">
              <a:lnSpc>
                <a:spcPts val="3863"/>
              </a:lnSpc>
            </a:pPr>
            <a:endParaRPr lang="en-US" sz="2799" b="1">
              <a:solidFill>
                <a:srgbClr val="000000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1155</Words>
  <Application>Microsoft Office PowerPoint</Application>
  <PresentationFormat>Custom</PresentationFormat>
  <Paragraphs>201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Barlow Medium</vt:lpstr>
      <vt:lpstr>Arial</vt:lpstr>
      <vt:lpstr>Arimo</vt:lpstr>
      <vt:lpstr>Calibri</vt:lpstr>
      <vt:lpstr>Cambria Math</vt:lpstr>
      <vt:lpstr>Asap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Discrete Mathematics - Bachelor of Arts in Mathematics by Slidesgo.pptx</dc:title>
  <cp:lastModifiedBy>rana dani</cp:lastModifiedBy>
  <cp:revision>4</cp:revision>
  <dcterms:created xsi:type="dcterms:W3CDTF">2006-08-16T00:00:00Z</dcterms:created>
  <dcterms:modified xsi:type="dcterms:W3CDTF">2026-02-16T04:50:25Z</dcterms:modified>
  <dc:identifier>DAG_iqWUMXQ</dc:identifier>
</cp:coreProperties>
</file>